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0" d="100"/>
          <a:sy n="50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55BF1E-B722-5306-021F-DC4C26AF8E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9C36CD1-7BEE-533A-1FBB-AF820E886F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C14967-1D64-3D2C-95DC-1C3C96631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2C67E-FA04-4229-9664-6EF0563B38E6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EB57B8E-2D4B-4BDC-CDB5-F3DA62201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441F623-CF2B-ABEF-5011-25052C3AF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06011-27A6-4381-9481-A48FE33128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0171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06B96C-716E-0AD7-ECA3-6A5A2410A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3B91977-BC26-3EB8-6C67-0AE6DC9E0D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EA7FC3F-E65D-40A8-0B4E-DA6CAF1B0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2C67E-FA04-4229-9664-6EF0563B38E6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F7D6783-DA25-C3BC-0803-33B7BF856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89A3C73-EC4C-182A-4756-DE74F9EDC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06011-27A6-4381-9481-A48FE33128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276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DD6C025-8144-DEDA-EA18-6AA28F1A24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4F95194-0DE1-F96F-096C-9762C7A0B9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0267C32-7EC9-9E5F-ABE2-BBC89C6BB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2C67E-FA04-4229-9664-6EF0563B38E6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C780C21-0546-A21B-DFEB-6177F1E03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9056F5C-2FD8-6B81-5260-5697DF2F7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06011-27A6-4381-9481-A48FE33128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8586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134B35-522F-FDD6-7AEA-3AC1BE595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5D6C175-18DB-F4B8-34DD-6BC3FA3D60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2D682F9-E262-4A07-D1D5-6C24ABE42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2C67E-FA04-4229-9664-6EF0563B38E6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AB4109A-12A6-56E5-1F28-2F12B01AD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282595A-60CF-AA3C-CB4C-604FDDD80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06011-27A6-4381-9481-A48FE33128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4847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8C9F77-545B-C11C-A1F7-6788642E0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0380D2E-C292-ADDF-D240-E033DA0414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DC3B2F2-9B6B-7F37-BE05-090985B53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2C67E-FA04-4229-9664-6EF0563B38E6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DFF804C-10A9-0760-A401-99B4828BB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E5AA4FC-7F22-30CD-2BE8-E87F2625C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06011-27A6-4381-9481-A48FE33128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5219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C75890-1722-FE60-A9F1-7C687DC48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AFB5FE9-B57B-D46C-B8B1-5F742334FF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7ECECCE-51CE-D429-71F6-0952377E98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08284A8-E6CD-47A7-9BDC-77FF62072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2C67E-FA04-4229-9664-6EF0563B38E6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7185438-0C3B-219B-3D28-9A7A8C72C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48C36DC-A8FA-1E82-7510-9E8F8727C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06011-27A6-4381-9481-A48FE33128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2710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E54EDD-2C2B-7ED0-B9E1-56AAE53F7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DC5AE46-258F-8920-8E9C-CD281E51CA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0EE03C2-DCDC-AECB-14CC-4C95B90F75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8AFBFF3-8590-D43F-59E3-2F6F5F7CCE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778311C-C610-5782-277D-48C05108C0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9E0870B-FD3A-FB5B-EF3F-56D7FF6D0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2C67E-FA04-4229-9664-6EF0563B38E6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BAAE295-00C6-73B9-BD11-034395EE3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2384EF6-EE40-7919-A3CE-BC5530AD1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06011-27A6-4381-9481-A48FE33128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9514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4E4192-6979-E3C3-7B37-E3F999D42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9123C41-852B-7059-4984-5CC6A7465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2C67E-FA04-4229-9664-6EF0563B38E6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66EF9BA-D794-16F5-37AC-204D06E04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63AEB21-BF78-AB26-2FB9-D12C8DF41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06011-27A6-4381-9481-A48FE33128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758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7A07676-BC45-F62B-FF20-A43EC4E99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2C67E-FA04-4229-9664-6EF0563B38E6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7EC6FE6-2A52-6256-7779-9B756309B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F9394FA-93D7-18D1-8F94-BD39AAEF0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06011-27A6-4381-9481-A48FE33128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2130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4F599A-6DEF-42E9-34D9-828DE46E3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D8896FC-A423-0B10-E193-4FD2F62D0C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09543D3-0370-BD58-0B77-FED267DAD8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C400FC9-AEC4-E6E8-1051-0EB08E7DD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2C67E-FA04-4229-9664-6EF0563B38E6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D215279-E6E6-5358-B96F-37654DB0A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AEB2A1F-41BF-C27F-B941-7D54F104B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06011-27A6-4381-9481-A48FE33128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7724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3651C2-57CA-BE79-04D7-4FF2E6E2C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C995C4D-6ECF-8910-40BB-BD91E80619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59B3AC8-40C7-501E-741F-62F5D01658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6A8FC44-829B-07A0-8C2B-4AC82AEED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2C67E-FA04-4229-9664-6EF0563B38E6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C978B1D-962B-E276-992A-51E1DC203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4C12FFF-C4A6-BA19-057B-5A191DAF7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06011-27A6-4381-9481-A48FE33128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7450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632C1C-7A78-27F8-8046-2B2741ABF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2D13116-57A2-451F-3D36-76B694C183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13CF18D-6688-6F0A-3730-FC26E827AE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62C67E-FA04-4229-9664-6EF0563B38E6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AA0F7AB-765E-C2CE-FE7F-C8BD5B9BEE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10BA1D7-7EFB-F76F-7822-530610B6F5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106011-27A6-4381-9481-A48FE33128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507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resh.edu.ru/subject/lesson/7490/main/229510/" TargetMode="External"/><Relationship Id="rId2" Type="http://schemas.openxmlformats.org/officeDocument/2006/relationships/hyperlink" Target="https://resh.edu.ru/subject/lesson/653/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hyperlink" Target="https://youtu.be/vd2ie-kdRrM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BF2C3A-1B88-69AD-0905-C6E8A744EB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14438"/>
            <a:ext cx="9144000" cy="2387600"/>
          </a:xfrm>
        </p:spPr>
        <p:txBody>
          <a:bodyPr>
            <a:normAutofit/>
          </a:bodyPr>
          <a:lstStyle/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topic our lesson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4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Family members: appearance description</a:t>
            </a:r>
            <a:br>
              <a:rPr lang="ru-RU" sz="4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349A350-83AF-0E85-5254-E58C2BE76A7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Члены семьи: описание внешности</a:t>
            </a:r>
          </a:p>
        </p:txBody>
      </p:sp>
    </p:spTree>
    <p:extLst>
      <p:ext uri="{BB962C8B-B14F-4D97-AF65-F5344CB8AC3E}">
        <p14:creationId xmlns:p14="http://schemas.microsoft.com/office/powerpoint/2010/main" val="3570460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F9F56D4-F4EF-00CF-9217-57DE4899A4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1777117"/>
            <a:ext cx="10115550" cy="3606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526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7212AC66-5B0E-989E-DBDE-5A7BE38A4D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3522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12C57EC-BE22-87EC-4CFA-9F6CEB3BAE8C}"/>
              </a:ext>
            </a:extLst>
          </p:cNvPr>
          <p:cNvSpPr txBox="1"/>
          <p:nvPr/>
        </p:nvSpPr>
        <p:spPr>
          <a:xfrm>
            <a:off x="304800" y="2518192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https://resh.edu.ru/subject/lesson/653/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Просмотреть, записать основное.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201C67-2B00-7A6C-E772-79E031AB0722}"/>
              </a:ext>
            </a:extLst>
          </p:cNvPr>
          <p:cNvSpPr txBox="1"/>
          <p:nvPr/>
        </p:nvSpPr>
        <p:spPr>
          <a:xfrm>
            <a:off x="7808259" y="305068"/>
            <a:ext cx="3818964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000" b="0" dirty="0">
                <a:solidFill>
                  <a:srgbClr val="1D1D1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Short – </a:t>
            </a:r>
            <a:r>
              <a:rPr lang="ru-RU" sz="2000" b="0" dirty="0">
                <a:solidFill>
                  <a:srgbClr val="1D1D1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низкий</a:t>
            </a:r>
          </a:p>
          <a:p>
            <a:pPr algn="l"/>
            <a:r>
              <a:rPr lang="en-US" sz="2000" b="0" dirty="0">
                <a:solidFill>
                  <a:srgbClr val="1D1D1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Tall – </a:t>
            </a:r>
            <a:r>
              <a:rPr lang="ru-RU" sz="2000" b="0" dirty="0">
                <a:solidFill>
                  <a:srgbClr val="1D1D1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высокий</a:t>
            </a:r>
          </a:p>
          <a:p>
            <a:pPr algn="l"/>
            <a:r>
              <a:rPr lang="en-US" sz="2000" b="0" dirty="0">
                <a:solidFill>
                  <a:srgbClr val="1D1D1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Mouth – </a:t>
            </a:r>
            <a:r>
              <a:rPr lang="ru-RU" sz="2000" b="0" dirty="0">
                <a:solidFill>
                  <a:srgbClr val="1D1D1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рот</a:t>
            </a:r>
          </a:p>
          <a:p>
            <a:pPr algn="l"/>
            <a:r>
              <a:rPr lang="en-US" sz="2000" b="0" dirty="0">
                <a:solidFill>
                  <a:srgbClr val="1D1D1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Nose – nose</a:t>
            </a:r>
          </a:p>
          <a:p>
            <a:pPr algn="l"/>
            <a:r>
              <a:rPr lang="en-US" sz="2000" b="0" dirty="0">
                <a:solidFill>
                  <a:srgbClr val="1D1D1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Fat – </a:t>
            </a:r>
            <a:r>
              <a:rPr lang="ru-RU" sz="2000" b="0" dirty="0">
                <a:solidFill>
                  <a:srgbClr val="1D1D1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толстый</a:t>
            </a:r>
          </a:p>
          <a:p>
            <a:pPr algn="l"/>
            <a:r>
              <a:rPr lang="en-US" sz="2000" b="0" dirty="0">
                <a:solidFill>
                  <a:srgbClr val="1D1D1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Red hair – </a:t>
            </a:r>
            <a:r>
              <a:rPr lang="ru-RU" sz="2000" b="0" dirty="0">
                <a:solidFill>
                  <a:srgbClr val="1D1D1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рыжеволосый</a:t>
            </a:r>
          </a:p>
          <a:p>
            <a:pPr algn="l"/>
            <a:r>
              <a:rPr lang="en-US" sz="2000" b="0" dirty="0">
                <a:solidFill>
                  <a:srgbClr val="1D1D1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Moustache – </a:t>
            </a:r>
            <a:r>
              <a:rPr lang="ru-RU" sz="2000" b="0" dirty="0">
                <a:solidFill>
                  <a:srgbClr val="1D1D1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усы</a:t>
            </a:r>
          </a:p>
          <a:p>
            <a:pPr algn="l"/>
            <a:r>
              <a:rPr lang="en-US" sz="2000" b="0" dirty="0">
                <a:solidFill>
                  <a:srgbClr val="1D1D1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Thin – </a:t>
            </a:r>
            <a:r>
              <a:rPr lang="ru-RU" sz="2000" b="0" dirty="0">
                <a:solidFill>
                  <a:srgbClr val="1D1D1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худой</a:t>
            </a:r>
          </a:p>
          <a:p>
            <a:pPr algn="l"/>
            <a:r>
              <a:rPr lang="en-US" sz="2000" b="0" dirty="0">
                <a:solidFill>
                  <a:srgbClr val="1D1D1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Fair hair – </a:t>
            </a:r>
            <a:r>
              <a:rPr lang="ru-RU" sz="2000" b="0" dirty="0">
                <a:solidFill>
                  <a:srgbClr val="1D1D1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светловолосый</a:t>
            </a:r>
          </a:p>
          <a:p>
            <a:pPr algn="l"/>
            <a:r>
              <a:rPr lang="en-US" sz="2000" b="0" dirty="0">
                <a:solidFill>
                  <a:srgbClr val="1D1D1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Long – </a:t>
            </a:r>
            <a:r>
              <a:rPr lang="ru-RU" sz="2000" b="0" dirty="0">
                <a:solidFill>
                  <a:srgbClr val="1D1D1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длинный</a:t>
            </a:r>
          </a:p>
          <a:p>
            <a:pPr algn="l"/>
            <a:r>
              <a:rPr lang="en-US" sz="2000" b="0" dirty="0">
                <a:solidFill>
                  <a:srgbClr val="1D1D1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Long hair - </a:t>
            </a:r>
            <a:r>
              <a:rPr lang="ru-RU" sz="2000" b="0" dirty="0">
                <a:solidFill>
                  <a:srgbClr val="1D1D1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длинноволосый</a:t>
            </a:r>
          </a:p>
          <a:p>
            <a:pPr algn="l"/>
            <a:r>
              <a:rPr lang="en-US" sz="2000" b="0" dirty="0">
                <a:solidFill>
                  <a:srgbClr val="1D1D1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Funny – </a:t>
            </a:r>
            <a:r>
              <a:rPr lang="ru-RU" sz="2000" b="0" dirty="0">
                <a:solidFill>
                  <a:srgbClr val="1D1D1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смешной</a:t>
            </a:r>
          </a:p>
          <a:p>
            <a:pPr algn="l"/>
            <a:r>
              <a:rPr lang="en-US" sz="2000" b="0" dirty="0">
                <a:solidFill>
                  <a:srgbClr val="1D1D1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Naughty – </a:t>
            </a:r>
            <a:r>
              <a:rPr lang="ru-RU" sz="2000" b="0" dirty="0">
                <a:solidFill>
                  <a:srgbClr val="1D1D1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шаловливый</a:t>
            </a:r>
          </a:p>
          <a:p>
            <a:pPr algn="l"/>
            <a:r>
              <a:rPr lang="en-US" sz="2000" b="0" dirty="0">
                <a:solidFill>
                  <a:srgbClr val="1D1D1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Kind – </a:t>
            </a:r>
            <a:r>
              <a:rPr lang="ru-RU" sz="2000" b="0" dirty="0">
                <a:solidFill>
                  <a:srgbClr val="1D1D1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добрый</a:t>
            </a:r>
          </a:p>
          <a:p>
            <a:pPr algn="l"/>
            <a:r>
              <a:rPr lang="en-US" sz="2000" b="0" dirty="0">
                <a:solidFill>
                  <a:srgbClr val="1D1D1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Clever – </a:t>
            </a:r>
            <a:r>
              <a:rPr lang="ru-RU" sz="2000" b="0" dirty="0">
                <a:solidFill>
                  <a:srgbClr val="1D1D1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умный</a:t>
            </a:r>
          </a:p>
          <a:p>
            <a:pPr algn="l"/>
            <a:r>
              <a:rPr lang="en-US" sz="2000" b="0" dirty="0">
                <a:solidFill>
                  <a:srgbClr val="1D1D1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Friendly – </a:t>
            </a:r>
            <a:r>
              <a:rPr lang="ru-RU" sz="2000" b="0" dirty="0">
                <a:solidFill>
                  <a:srgbClr val="1D1D1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дружелюбный</a:t>
            </a:r>
          </a:p>
          <a:p>
            <a:pPr algn="l"/>
            <a:r>
              <a:rPr lang="en-US" sz="2000" b="0" dirty="0">
                <a:solidFill>
                  <a:srgbClr val="1D1D1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Noisy – </a:t>
            </a:r>
            <a:r>
              <a:rPr lang="ru-RU" sz="2000" b="0" dirty="0">
                <a:solidFill>
                  <a:srgbClr val="1D1D1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шумный</a:t>
            </a:r>
          </a:p>
          <a:p>
            <a:pPr algn="l"/>
            <a:r>
              <a:rPr lang="en-US" sz="2000" b="0" dirty="0">
                <a:solidFill>
                  <a:srgbClr val="1D1D1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Strong – </a:t>
            </a:r>
            <a:r>
              <a:rPr lang="ru-RU" sz="2000" b="0" dirty="0">
                <a:solidFill>
                  <a:srgbClr val="1D1D1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сильный</a:t>
            </a:r>
          </a:p>
          <a:p>
            <a:pPr algn="l"/>
            <a:r>
              <a:rPr lang="en-US" sz="2000" b="0" dirty="0">
                <a:solidFill>
                  <a:srgbClr val="1D1D1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Busy – </a:t>
            </a:r>
            <a:r>
              <a:rPr lang="ru-RU" sz="2000" b="0" dirty="0">
                <a:solidFill>
                  <a:srgbClr val="1D1D1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занятой</a:t>
            </a:r>
          </a:p>
          <a:p>
            <a:pPr algn="l"/>
            <a:r>
              <a:rPr lang="en-US" sz="2000" b="0" dirty="0">
                <a:solidFill>
                  <a:srgbClr val="1D1D1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Stubborn – </a:t>
            </a:r>
            <a:r>
              <a:rPr lang="ru-RU" sz="2000" b="0" dirty="0">
                <a:solidFill>
                  <a:srgbClr val="1D1D1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упрямый</a:t>
            </a:r>
            <a:endParaRPr lang="ru-RU" b="0" dirty="0">
              <a:solidFill>
                <a:srgbClr val="1D1D1B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: скругленные противолежащие углы 5">
            <a:extLst>
              <a:ext uri="{FF2B5EF4-FFF2-40B4-BE49-F238E27FC236}">
                <a16:creationId xmlns:a16="http://schemas.microsoft.com/office/drawing/2014/main" id="{A34996D8-CEC8-83F9-62CA-1EAC0CABD5FE}"/>
              </a:ext>
            </a:extLst>
          </p:cNvPr>
          <p:cNvSpPr/>
          <p:nvPr/>
        </p:nvSpPr>
        <p:spPr>
          <a:xfrm>
            <a:off x="9995647" y="152401"/>
            <a:ext cx="1981200" cy="708211"/>
          </a:xfrm>
          <a:prstGeom prst="round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 words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BDCBAF5-753D-BFF5-1DBC-AD11844D51D1}"/>
              </a:ext>
            </a:extLst>
          </p:cNvPr>
          <p:cNvSpPr txBox="1"/>
          <p:nvPr/>
        </p:nvSpPr>
        <p:spPr>
          <a:xfrm>
            <a:off x="304800" y="3693478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Identifying and describing people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https://resh.edu.ru/subject/lesson/7490/main/229510/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38875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7A7A2B4-AD73-9C9B-4EED-C7C8A38199B4}"/>
              </a:ext>
            </a:extLst>
          </p:cNvPr>
          <p:cNvSpPr txBox="1"/>
          <p:nvPr/>
        </p:nvSpPr>
        <p:spPr>
          <a:xfrm>
            <a:off x="3048000" y="411487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i="0" dirty="0">
                <a:solidFill>
                  <a:srgbClr val="1D1D1B"/>
                </a:solidFill>
                <a:effectLst/>
                <a:latin typeface="robotobold"/>
              </a:rPr>
              <a:t>Теоретический материал</a:t>
            </a:r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067709-6810-DB6F-3722-E9CF99B011A1}"/>
              </a:ext>
            </a:extLst>
          </p:cNvPr>
          <p:cNvSpPr txBox="1"/>
          <p:nvPr/>
        </p:nvSpPr>
        <p:spPr>
          <a:xfrm>
            <a:off x="654424" y="884506"/>
            <a:ext cx="10443882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Слово «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Like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очень многозначное. Оно может быть глаголом. Может быть существительным, а может быть прилагательным.</a:t>
            </a: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это слово работает глаголом вы уже знаете. I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like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playing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piano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Теперь давайте познакомимся, как это слово работает прилагательным.</a:t>
            </a: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качестве прилагательного это слово имеет перевод «такой, как…., похожий, подобный»</a:t>
            </a: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like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father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Я такой же высокий как мой отец.</a:t>
            </a: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look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like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Ты выглядишь подобно мне.</a:t>
            </a: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like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– Как она выглядит?</a:t>
            </a: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этом значении слово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like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используется в пословицах и поговорках</a:t>
            </a: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Like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father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like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Яблоко от яблони не далеко падает. Каков отец, таков и сын.</a:t>
            </a: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like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two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peas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Похожи как две капли воды.</a:t>
            </a:r>
          </a:p>
        </p:txBody>
      </p:sp>
    </p:spTree>
    <p:extLst>
      <p:ext uri="{BB962C8B-B14F-4D97-AF65-F5344CB8AC3E}">
        <p14:creationId xmlns:p14="http://schemas.microsoft.com/office/powerpoint/2010/main" val="2866501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77462CA-C7C5-C54D-B35C-464A4E9E9A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850" y="76200"/>
            <a:ext cx="10782300" cy="670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124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56ADD48-1AAD-BA1F-B4DE-BA980DD384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6295" y="0"/>
            <a:ext cx="823940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0609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D07DD3B-5901-72F3-AB6F-84ABDDCDD809}"/>
              </a:ext>
            </a:extLst>
          </p:cNvPr>
          <p:cNvSpPr txBox="1"/>
          <p:nvPr/>
        </p:nvSpPr>
        <p:spPr>
          <a:xfrm>
            <a:off x="259977" y="447345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https://youtu.be/vd2ie-kdRrM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Посмотреть, записать, проговорить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55440AC-07B9-EF72-8A9F-CBCE6BDA82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819" y="1241891"/>
            <a:ext cx="10496550" cy="5324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301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3F3463A-89B8-41F6-5555-C0F1054E30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9530" y="859211"/>
            <a:ext cx="9845095" cy="4878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498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A55A0E0-D857-991C-3D92-C3C76AF2B3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0694" y="342126"/>
            <a:ext cx="9084946" cy="6173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03357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278</Words>
  <Application>Microsoft Office PowerPoint</Application>
  <PresentationFormat>Широкоэкранный</PresentationFormat>
  <Paragraphs>46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robotobold</vt:lpstr>
      <vt:lpstr>Times New Roman</vt:lpstr>
      <vt:lpstr>Тема Office</vt:lpstr>
      <vt:lpstr>The topic our lesson:Family members: appearance description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topic our lesson:Family members: appearance description </dc:title>
  <dc:creator>Дарья Авдеева</dc:creator>
  <cp:lastModifiedBy>Дарья Авдеева</cp:lastModifiedBy>
  <cp:revision>1</cp:revision>
  <dcterms:created xsi:type="dcterms:W3CDTF">2023-10-04T13:43:36Z</dcterms:created>
  <dcterms:modified xsi:type="dcterms:W3CDTF">2023-10-04T13:43:59Z</dcterms:modified>
</cp:coreProperties>
</file>